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4"/>
  </p:handoutMasterIdLst>
  <p:sldIdLst>
    <p:sldId id="256" r:id="rId2"/>
    <p:sldId id="27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6600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6D63EF-EA37-4156-88EE-41A4E9A1C9D1}" type="datetimeFigureOut">
              <a:rPr lang="en-US"/>
              <a:pPr>
                <a:defRPr/>
              </a:pPr>
              <a:t>6/1/2017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6B6E23-C0D5-43D1-B388-3F225D716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7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DF40B4E-1C5C-4823-9DDA-7D67969A9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6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575F-F8AF-42F9-B831-C8F854F7F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3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5E2D-596A-4BD9-B68C-1B0707CB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7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03B-8FB4-464B-A527-16F54BD56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1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8598-7E07-4466-A84E-10B7E1923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7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26BC-BD59-4036-974B-1FC2C75F7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53DD5-2DEB-4D19-903E-D69FAF6DF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6B3B6-7267-4864-AAC3-374847CE3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CECD-6504-4329-B4A6-F328C78B5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EBE5E-7F8C-42F4-B1B5-B3D8F867A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DA58-9E4D-4716-BAC3-7B99B98EC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3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F463F-D888-492B-B464-B5FCB0021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2192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llamo __________       Clase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801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junio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del 2017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5181600"/>
          </a:xfrm>
          <a:solidFill>
            <a:schemeClr val="bg1"/>
          </a:solid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chemeClr val="hlink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84a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: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800" dirty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l.o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differnce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SABER &amp;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chemeClr val="hlink"/>
                </a:solidFill>
                <a:cs typeface="Tahoma" pitchFamily="34" charset="0"/>
              </a:rPr>
              <a:t>Actividad Inicial:</a:t>
            </a:r>
            <a:r>
              <a:rPr lang="es-ES_tradnl" altLang="en-US" sz="2800" dirty="0" smtClean="0">
                <a:solidFill>
                  <a:schemeClr val="hlink"/>
                </a:solidFill>
                <a:cs typeface="Tahoma" pitchFamily="34" charset="0"/>
              </a:rPr>
              <a:t> </a:t>
            </a:r>
            <a:r>
              <a:rPr lang="es-ES_tradnl" altLang="en-US" sz="2800" dirty="0" smtClean="0">
                <a:cs typeface="Tahoma" pitchFamily="34" charset="0"/>
              </a:rPr>
              <a:t>In </a:t>
            </a:r>
            <a:r>
              <a:rPr lang="es-ES_tradnl" altLang="en-US" sz="2800" dirty="0" err="1" smtClean="0">
                <a:cs typeface="Tahoma" pitchFamily="34" charset="0"/>
              </a:rPr>
              <a:t>the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following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sentences</a:t>
            </a:r>
            <a:r>
              <a:rPr lang="es-ES_tradnl" altLang="en-US" sz="2800" dirty="0" smtClean="0">
                <a:cs typeface="Tahoma" pitchFamily="34" charset="0"/>
              </a:rPr>
              <a:t>, </a:t>
            </a:r>
            <a:r>
              <a:rPr lang="es-ES_tradnl" altLang="en-US" sz="2800" dirty="0" err="1" smtClean="0">
                <a:cs typeface="Tahoma" pitchFamily="34" charset="0"/>
              </a:rPr>
              <a:t>write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the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correct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form</a:t>
            </a:r>
            <a:r>
              <a:rPr lang="es-ES_tradnl" altLang="en-US" sz="2800" dirty="0" smtClean="0">
                <a:cs typeface="Tahoma" pitchFamily="34" charset="0"/>
              </a:rPr>
              <a:t> of SER </a:t>
            </a:r>
            <a:r>
              <a:rPr lang="es-ES_tradnl" altLang="en-US" sz="2800" dirty="0" err="1" smtClean="0">
                <a:cs typeface="Tahoma" pitchFamily="34" charset="0"/>
              </a:rPr>
              <a:t>or</a:t>
            </a:r>
            <a:r>
              <a:rPr lang="es-ES_tradnl" altLang="en-US" sz="2800" dirty="0" smtClean="0">
                <a:cs typeface="Tahoma" pitchFamily="34" charset="0"/>
              </a:rPr>
              <a:t> ESTAR.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ahoma" pitchFamily="34" charset="0"/>
              </a:rPr>
              <a:t>Yo _______ un alumno en TRCS.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ahoma" pitchFamily="34" charset="0"/>
              </a:rPr>
              <a:t>Tú _______ en la clase de español.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ahoma" pitchFamily="34" charset="0"/>
              </a:rPr>
              <a:t>Ella ______ inteligente y seria.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ahoma" pitchFamily="34" charset="0"/>
              </a:rPr>
              <a:t>Nosotros _________ atléticos.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ahoma" pitchFamily="34" charset="0"/>
              </a:rPr>
              <a:t>¿Ustedes __________ bien?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sz="2800" dirty="0" err="1" smtClean="0">
                <a:cs typeface="Tahoma" pitchFamily="34" charset="0"/>
              </a:rPr>
              <a:t>What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is</a:t>
            </a:r>
            <a:r>
              <a:rPr lang="es-ES_tradnl" altLang="en-US" sz="2800" dirty="0" smtClean="0">
                <a:cs typeface="Tahoma" pitchFamily="34" charset="0"/>
              </a:rPr>
              <a:t> do SER &amp; ESTAR mean?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sz="2800" dirty="0" err="1" smtClean="0">
                <a:cs typeface="Tahoma" pitchFamily="34" charset="0"/>
              </a:rPr>
              <a:t>What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is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the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 err="1" smtClean="0">
                <a:cs typeface="Tahoma" pitchFamily="34" charset="0"/>
              </a:rPr>
              <a:t>difference</a:t>
            </a:r>
            <a:r>
              <a:rPr lang="es-ES_tradnl" altLang="en-US" sz="2800" dirty="0" smtClean="0">
                <a:cs typeface="Tahoma" pitchFamily="34" charset="0"/>
              </a:rPr>
              <a:t>?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172200" y="5695950"/>
            <a:ext cx="8493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  <a:latin typeface="Arial" charset="0"/>
              </a:rPr>
              <a:t>To be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572000" y="6096000"/>
            <a:ext cx="4572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solidFill>
                  <a:srgbClr val="0000FF"/>
                </a:solidFill>
                <a:latin typeface="Arial" charset="0"/>
              </a:rPr>
              <a:t>Ser</a:t>
            </a:r>
            <a:r>
              <a:rPr lang="en-US" altLang="en-US" sz="2000" b="1" dirty="0">
                <a:solidFill>
                  <a:srgbClr val="0000FF"/>
                </a:solidFill>
                <a:latin typeface="Arial" charset="0"/>
              </a:rPr>
              <a:t>- </a:t>
            </a:r>
            <a:r>
              <a:rPr lang="en-US" altLang="en-US" sz="2000" b="1" dirty="0" smtClean="0">
                <a:solidFill>
                  <a:srgbClr val="0000FF"/>
                </a:solidFill>
                <a:latin typeface="Arial" charset="0"/>
              </a:rPr>
              <a:t>description </a:t>
            </a:r>
            <a:r>
              <a:rPr lang="en-US" altLang="en-US" sz="1600" i="1" dirty="0" smtClean="0">
                <a:solidFill>
                  <a:srgbClr val="0000FF"/>
                </a:solidFill>
                <a:latin typeface="Arial" charset="0"/>
              </a:rPr>
              <a:t>(permanent)</a:t>
            </a:r>
            <a:endParaRPr lang="en-US" altLang="en-US" sz="1600" b="1" dirty="0">
              <a:solidFill>
                <a:srgbClr val="0000FF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solidFill>
                  <a:srgbClr val="0000FF"/>
                </a:solidFill>
                <a:latin typeface="Arial" charset="0"/>
              </a:rPr>
              <a:t>Estar</a:t>
            </a:r>
            <a:r>
              <a:rPr lang="en-US" altLang="en-US" sz="2000" b="1" dirty="0">
                <a:solidFill>
                  <a:srgbClr val="0000FF"/>
                </a:solidFill>
                <a:latin typeface="Arial" charset="0"/>
              </a:rPr>
              <a:t>- feeling and </a:t>
            </a:r>
            <a:r>
              <a:rPr lang="en-US" altLang="en-US" sz="2000" b="1" dirty="0" smtClean="0">
                <a:solidFill>
                  <a:srgbClr val="0000FF"/>
                </a:solidFill>
                <a:latin typeface="Arial" charset="0"/>
              </a:rPr>
              <a:t>location </a:t>
            </a:r>
            <a:r>
              <a:rPr lang="en-US" altLang="en-US" sz="1600" i="1" dirty="0" smtClean="0">
                <a:solidFill>
                  <a:srgbClr val="0000FF"/>
                </a:solidFill>
                <a:latin typeface="Arial" charset="0"/>
              </a:rPr>
              <a:t>(temporary)</a:t>
            </a:r>
            <a:endParaRPr lang="en-US" altLang="en-US" sz="1600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295400"/>
            <a:ext cx="7772400" cy="4114800"/>
          </a:xfrm>
        </p:spPr>
        <p:txBody>
          <a:bodyPr/>
          <a:lstStyle/>
          <a:p>
            <a:r>
              <a:rPr lang="en-US" b="1" dirty="0" smtClean="0">
                <a:solidFill>
                  <a:srgbClr val="CC0099"/>
                </a:solidFill>
              </a:rPr>
              <a:t>TOMAR </a:t>
            </a:r>
            <a:r>
              <a:rPr lang="en-US" b="1" u="sng" dirty="0" smtClean="0">
                <a:solidFill>
                  <a:srgbClr val="CC0099"/>
                </a:solidFill>
              </a:rPr>
              <a:t>Quiz ½: </a:t>
            </a:r>
            <a:r>
              <a:rPr lang="en-US" b="1" u="sng" dirty="0" err="1" smtClean="0">
                <a:solidFill>
                  <a:srgbClr val="CC0099"/>
                </a:solidFill>
              </a:rPr>
              <a:t>Capitulo</a:t>
            </a:r>
            <a:r>
              <a:rPr lang="en-US" b="1" u="sng" dirty="0" smtClean="0">
                <a:solidFill>
                  <a:srgbClr val="CC0099"/>
                </a:solidFill>
              </a:rPr>
              <a:t> </a:t>
            </a:r>
            <a:r>
              <a:rPr lang="en-US" b="1" u="sng" dirty="0" smtClean="0">
                <a:solidFill>
                  <a:srgbClr val="CC0099"/>
                </a:solidFill>
              </a:rPr>
              <a:t>9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9: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Write 5 original sentences with SER and 5 with ESTAR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010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5052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>
                <a:solidFill>
                  <a:srgbClr val="FF0000"/>
                </a:solidFill>
              </a:rPr>
              <a:t> </a:t>
            </a:r>
            <a:r>
              <a:rPr lang="en-US" kern="0" dirty="0" smtClean="0">
                <a:solidFill>
                  <a:srgbClr val="FF0000"/>
                </a:solidFill>
              </a:rPr>
              <a:t># 84a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5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1829</TotalTime>
  <Words>131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Tahoma</vt:lpstr>
      <vt:lpstr>Arial</vt:lpstr>
      <vt:lpstr>Wingdings</vt:lpstr>
      <vt:lpstr>Calibri</vt:lpstr>
      <vt:lpstr>Times New Roman</vt:lpstr>
      <vt:lpstr>Comic Sans MS</vt:lpstr>
      <vt:lpstr>Blends</vt:lpstr>
      <vt:lpstr>Me llamo __________       Clase 801 La fecha es el 2 de junio del 2017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7IM La fecha es el 9 de noviembre del 2011</dc:title>
  <dc:creator>Helen Zumaeta</dc:creator>
  <cp:lastModifiedBy>Helen Zumaeta</cp:lastModifiedBy>
  <cp:revision>25</cp:revision>
  <cp:lastPrinted>2013-04-03T13:57:45Z</cp:lastPrinted>
  <dcterms:created xsi:type="dcterms:W3CDTF">2011-11-09T00:52:38Z</dcterms:created>
  <dcterms:modified xsi:type="dcterms:W3CDTF">2017-06-02T15:41:02Z</dcterms:modified>
</cp:coreProperties>
</file>